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76" r:id="rId14"/>
    <p:sldId id="281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8AA2-28DB-471E-A50C-F652133CAB3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76D0-21DB-4373-8BF6-F175C6FFE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08243-2D7A-4A35-90D1-CACA09A763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EC776-3486-4187-9360-477A2E95BC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E084-5183-4950-8601-2F46490F1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98271-3EB9-407B-B15A-C0C4DC53A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8FA9-C616-44CE-BF67-DFADA96D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73E8-6EAB-41B1-BE5F-1076FC83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F6B1C-36A7-471A-AB7D-3E095386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911F-8F31-40AC-95E1-70A4C88D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513B-45CD-4561-9A7A-CE0D55850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D6FAC-0D81-4408-9C5C-69017B38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E604-C027-41B1-A3E4-F394D5B9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65AC7-95FC-4B29-B219-E9DE40CD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F9DD6-C84C-4E35-8FC9-F4CD63676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46487-6677-4B40-8F8A-106404C14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D8A55-CE1B-4013-A442-5EEA7383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53A95-2A74-42BA-B12D-70CE8CDC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EB7D-79EE-40D2-8EAC-2030A3AF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BCF9-E5CB-4003-BF43-7D161B490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F0E0F-67D8-4889-BAA0-F654E4EC0F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A816C-B9E1-473C-A592-47FBF6237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4FA4-1AC9-4864-807F-C208584F0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8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72E4-BFA3-4520-B25E-2105377F1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B0EA-C4C6-49E2-BBEC-2932AD6B9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3AA4B-797F-419C-A5C6-68DA42842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48D2-61A9-4B3A-B50A-F6805DD46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FCE-738E-4E66-B6CC-A9BB7D86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AEE4-B5E7-443E-8044-838FB4362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F300-7949-4B2B-A469-6AF86778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4141-E6A2-44BB-8055-288F4AE4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11F7-E70D-4C58-8ABC-457AD0AB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69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96314-2F47-48AE-962B-37357CACF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1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4339-ADB2-467D-A38F-CA05A5B04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8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6B77-37DB-4EAE-ADC9-25D68F8D9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932-DFEF-4E91-9CF2-AB19D840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CED92-CBBB-4E4A-84F4-9BD6FB59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AA56-35C3-4F06-8FF6-57AEDC90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AC27-360A-42E5-9E4B-832A01A3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3D78A-C0D0-4013-ACB5-59039AC7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62DB-D6F6-4FE1-B9E5-F4959F0F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3010F-7787-400D-8E24-FDA62F0F0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669CE-0D5B-4D4F-A396-F5BEF05EE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C45F2-1ABD-4FE6-92B4-A2AE65D1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7C14-595C-492B-BED4-25DEA7DB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2730F-6D44-46A7-AEF2-53583172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5C5-F784-422C-855A-0DC369B3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DAC4F-7337-4B7C-9143-CB057BDCF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A2AF-34DA-4549-A1C3-3DEB151BA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41029-5580-4EEC-AB80-9AED5D0A1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70311-30A5-4090-95AB-C7B4A0BCC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6B7E9-63FA-4E4E-A637-9FB9C6AF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88A6F-5D66-4296-970F-AD36E4F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AC736-304A-4CBC-9204-6E3FA608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D76D-BE42-40C7-999C-8C0E2B9C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4488A-AF60-4D8E-9E1C-7BFCE1EC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FED08-C56E-498A-9ADA-B716AD37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344E-9B90-4159-81B2-1CF7750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9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5BAAE-AD98-49A3-A45B-0ED9C8AD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E8C33-75E8-4DC2-B276-8743938D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855C5-3F1A-4E2A-AD74-5D8685AD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6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F0ED-0A09-49EB-B6A5-BF168BEB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4F726-1F81-47F3-AA95-F40D8B89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CFE84-0FC8-4AA9-B767-A8033260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972BC-DA45-465A-AF7C-706B9EE2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EC253-7810-4DEA-8B6B-32860B88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C867C-0358-4D84-8D6C-14A6D6C8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E44A-075A-46EE-B7AA-89B64FA4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62FCA-51A9-4A10-B5DC-991E50DFA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5D01-30CB-444C-B1DE-64B448182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58CED-12B5-44B7-B194-08A6817B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4E599-81E5-47F4-A879-CA1CF628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ED032-63E8-4A54-B91C-EEAD5DDC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F0B9A-6747-4E7F-867A-F31DC289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7AC36-DA7C-46F2-A45A-72113B5D8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DD52C-89F5-4F38-9F2F-2A85D81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8348-63A5-4CB9-8580-CC2C5CE3D71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52C4-7B08-475F-A07C-C8CF3BE2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2B913-8FA1-4B0D-8339-D43A510AA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CA27-260E-47C9-96F0-B32FDEA7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08549-73B0-4925-BF1C-A900883E9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emical%20Reactions%20of%20Copper%20and%20Percent%20Yield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hemical%20Reactions%20of%20Copper%20and%20Percent%20Yield.doc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achnlearnchem.com/Reactions%20of%20Cu%20Procedure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hK0l-Xz68c?start=7" TargetMode="External"/><Relationship Id="rId6" Type="http://schemas.openxmlformats.org/officeDocument/2006/relationships/hyperlink" Target="http://www.teachnlearnchem.com/Reactions%20of%20Cu%20Report%20Sheet.docx" TargetMode="External"/><Relationship Id="rId5" Type="http://schemas.openxmlformats.org/officeDocument/2006/relationships/hyperlink" Target="https://www.youtube.com/watch?v=_lwy6XfjbA4&amp;t=141s" TargetMode="External"/><Relationship Id="rId4" Type="http://schemas.openxmlformats.org/officeDocument/2006/relationships/hyperlink" Target="https://www.youtube.com/watch?v=_lwy6XfjbA4&amp;t=11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lwy6XfjbA4&amp;t=167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lwy6XfjbA4&amp;t=255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wy6XfjbA4&amp;t=1090s" TargetMode="External"/><Relationship Id="rId2" Type="http://schemas.openxmlformats.org/officeDocument/2006/relationships/hyperlink" Target="https://www.youtube.com/watch?v=_lwy6XfjbA4&amp;t=685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_lwy6XfjbA4&amp;t=1510s" TargetMode="External"/><Relationship Id="rId4" Type="http://schemas.openxmlformats.org/officeDocument/2006/relationships/hyperlink" Target="https://www.youtube.com/watch?v=_lwy6XfjbA4&amp;t=1161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lwy6XfjbA4&amp;t=1560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wy6XfjbA4&amp;t=2100s" TargetMode="External"/><Relationship Id="rId2" Type="http://schemas.openxmlformats.org/officeDocument/2006/relationships/hyperlink" Target="https://www.youtube.com/watch?v=_lwy6XfjbA4&amp;t=1630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77F7-6771-40DC-80CA-19A08892F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of Copper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A4317-9875-4A33-8F99-D9415C326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K's 18 Most Commonly Used Recycling Symbols And Their Meanings">
            <a:extLst>
              <a:ext uri="{FF2B5EF4-FFF2-40B4-BE49-F238E27FC236}">
                <a16:creationId xmlns:a16="http://schemas.microsoft.com/office/drawing/2014/main" id="{5EF6535C-DA82-4971-96BF-1244DAFB8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876" r="12301" b="3697"/>
          <a:stretch/>
        </p:blipFill>
        <p:spPr bwMode="auto">
          <a:xfrm>
            <a:off x="9653046" y="287535"/>
            <a:ext cx="2055045" cy="19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4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864A1-198B-4513-8FE8-ECF30CD4653A}"/>
              </a:ext>
            </a:extLst>
          </p:cNvPr>
          <p:cNvSpPr txBox="1"/>
          <p:nvPr/>
        </p:nvSpPr>
        <p:spPr>
          <a:xfrm flipH="1">
            <a:off x="851931" y="1291472"/>
            <a:ext cx="8556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/>
              <a:t>Decant off the solution, leaving your copper solid behind.  </a:t>
            </a:r>
          </a:p>
          <a:p>
            <a:pPr lvl="0"/>
            <a:r>
              <a:rPr lang="en-US"/>
              <a:t>Wash the copper with distilled water, and allow the copper to settle back down to the bottom.  </a:t>
            </a:r>
          </a:p>
          <a:p>
            <a:pPr lvl="0"/>
            <a:r>
              <a:rPr lang="en-US"/>
              <a:t>Decant off the liquid, leaving the copper solid behind.</a:t>
            </a:r>
          </a:p>
          <a:p>
            <a:r>
              <a:rPr lang="en-US"/>
              <a:t> </a:t>
            </a:r>
          </a:p>
          <a:p>
            <a:pPr lvl="0"/>
            <a:r>
              <a:rPr lang="en-US"/>
              <a:t>Mass a disposable plastic cup and record its mass on your report sheet.  </a:t>
            </a:r>
          </a:p>
          <a:p>
            <a:pPr lvl="0"/>
            <a:r>
              <a:rPr lang="en-US"/>
              <a:t>Use a wash bottle to rinse and transfer the copper solid from the beaker into the cup.  </a:t>
            </a:r>
          </a:p>
          <a:p>
            <a:pPr lvl="0"/>
            <a:r>
              <a:rPr lang="en-US"/>
              <a:t>Decant off the liquid, leaving the copper solid behind.</a:t>
            </a:r>
          </a:p>
          <a:p>
            <a:r>
              <a:rPr lang="en-US"/>
              <a:t> </a:t>
            </a:r>
          </a:p>
          <a:p>
            <a:pPr lvl="0"/>
            <a:r>
              <a:rPr lang="en-US"/>
              <a:t>Allow the copper solid to dry overnight.  </a:t>
            </a:r>
          </a:p>
          <a:p>
            <a:pPr lvl="0"/>
            <a:r>
              <a:rPr lang="en-US"/>
              <a:t>Mass the cup with the copper the following day.  </a:t>
            </a:r>
          </a:p>
          <a:p>
            <a:pPr lvl="0"/>
            <a:r>
              <a:rPr lang="en-US"/>
              <a:t>Record this mass on your report 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2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2757488" y="4572000"/>
            <a:ext cx="4533900" cy="738188"/>
            <a:chOff x="1305" y="2028"/>
            <a:chExt cx="2856" cy="465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060" y="2081"/>
              <a:ext cx="193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" charset="0"/>
                </a:rPr>
                <a:t>recovered weight of Cu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2191" y="2334"/>
              <a:ext cx="145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" charset="0"/>
                </a:rPr>
                <a:t>initial weight of Cu </a:t>
              </a:r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138" y="2318"/>
              <a:ext cx="14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305" y="2028"/>
              <a:ext cx="28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 yield  =                                            x 100</a:t>
              </a: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97076" y="1520747"/>
            <a:ext cx="78749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1.  Weight copper initial                                            	_______________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*2.  Weight of recovered copper and evaporating dish _______________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3.  Weight of evaporating dish                         	_______________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*4.  Weight of copper final                                       	_______________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*5.  % Yield (show calculations)                               	_______________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79713" y="295275"/>
            <a:ext cx="675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REPORT SHEET with Data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Chemical Reactions of Copper and Percent Yield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137525" y="14684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C3300"/>
                </a:solidFill>
                <a:latin typeface="Arial" charset="0"/>
              </a:rPr>
              <a:t>0.485 g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994650" y="1981201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136.427 g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97075" y="5919788"/>
            <a:ext cx="812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*These values will not be obtained until the last day of the lab when the copper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has been dried in the evaporating dish.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005763" y="25479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135.973 g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161338" y="3106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3300"/>
                </a:solidFill>
                <a:latin typeface="Arial" charset="0"/>
              </a:rPr>
              <a:t>0.454 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3641" y="14564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Day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29764" y="254793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Day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29764" y="1981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Day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5412" y="310411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Day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9948" y="3657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Day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  <p:bldP spid="15370" grpId="0"/>
      <p:bldP spid="2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SC0328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9601" t="5534" r="9497" b="11507"/>
          <a:stretch>
            <a:fillRect/>
          </a:stretch>
        </p:blipFill>
        <p:spPr bwMode="auto">
          <a:xfrm>
            <a:off x="1524000" y="-114300"/>
            <a:ext cx="9144000" cy="687387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29402" y="690564"/>
            <a:ext cx="1656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 Copper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70375" y="612775"/>
            <a:ext cx="179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Cu sample 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beginning of lab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0" y="6613526"/>
            <a:ext cx="9144000" cy="244475"/>
          </a:xfrm>
          <a:prstGeom prst="rect">
            <a:avLst/>
          </a:prstGeom>
          <a:solidFill>
            <a:srgbClr val="FFF0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301875" y="6538913"/>
            <a:ext cx="771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Photographs of copper samples at end of lab – note many have impurities.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35550" y="2484439"/>
            <a:ext cx="577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CuCl</a:t>
            </a:r>
            <a:r>
              <a:rPr lang="en-US" sz="12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383464" y="2552700"/>
            <a:ext cx="655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CuSO</a:t>
            </a:r>
            <a:r>
              <a:rPr lang="en-US" sz="1200" baseline="-250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307513" y="5857875"/>
            <a:ext cx="755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Al(SO</a:t>
            </a:r>
            <a:r>
              <a:rPr lang="en-US" sz="1200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12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135813" y="5997575"/>
            <a:ext cx="519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AlCl</a:t>
            </a:r>
            <a:r>
              <a:rPr lang="en-US" sz="1200" baseline="-250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5181601" y="2697163"/>
            <a:ext cx="111125" cy="849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6973888" y="2660650"/>
            <a:ext cx="48895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7407275" y="5430839"/>
            <a:ext cx="185738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9107488" y="5172076"/>
            <a:ext cx="322262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556375" y="506413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Few impurities…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should look like this!</a:t>
            </a:r>
            <a:endParaRPr lang="en-US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210176" y="5983289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Al foil</a:t>
            </a:r>
            <a:endParaRPr lang="en-US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 flipV="1">
            <a:off x="5486400" y="5459414"/>
            <a:ext cx="26988" cy="554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incoln penny">
            <a:extLst>
              <a:ext uri="{FF2B5EF4-FFF2-40B4-BE49-F238E27FC236}">
                <a16:creationId xmlns:a16="http://schemas.microsoft.com/office/drawing/2014/main" id="{0112D1BA-D9FD-462A-85DB-94042CB7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54" y="1666240"/>
            <a:ext cx="3486784" cy="34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1956 lincoln penny">
            <a:extLst>
              <a:ext uri="{FF2B5EF4-FFF2-40B4-BE49-F238E27FC236}">
                <a16:creationId xmlns:a16="http://schemas.microsoft.com/office/drawing/2014/main" id="{B0D43101-3CCA-47E5-A5D3-CF5C1354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0" y="1854200"/>
            <a:ext cx="3195320" cy="31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B95EB-B4A3-426B-8CF0-F80486C39621}"/>
              </a:ext>
            </a:extLst>
          </p:cNvPr>
          <p:cNvSpPr txBox="1"/>
          <p:nvPr/>
        </p:nvSpPr>
        <p:spPr>
          <a:xfrm>
            <a:off x="3139440" y="551688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Copper Metal</a:t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</a:rPr>
              <a:t>S T A R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41E7-8FCD-42CB-B663-FCD0A032F892}"/>
              </a:ext>
            </a:extLst>
          </p:cNvPr>
          <p:cNvSpPr txBox="1"/>
          <p:nvPr/>
        </p:nvSpPr>
        <p:spPr>
          <a:xfrm>
            <a:off x="7020560" y="551688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Copper Metal</a:t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</a:rPr>
              <a:t>E N 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6AB95-C007-418F-BC2D-7D7D54F846F3}"/>
              </a:ext>
            </a:extLst>
          </p:cNvPr>
          <p:cNvSpPr/>
          <p:nvPr/>
        </p:nvSpPr>
        <p:spPr>
          <a:xfrm>
            <a:off x="2540000" y="687755"/>
            <a:ext cx="7203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Mr. Lincoln has had a rough day, indeed.</a:t>
            </a:r>
          </a:p>
        </p:txBody>
      </p:sp>
    </p:spTree>
    <p:extLst>
      <p:ext uri="{BB962C8B-B14F-4D97-AF65-F5344CB8AC3E}">
        <p14:creationId xmlns:p14="http://schemas.microsoft.com/office/powerpoint/2010/main" val="36846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E3F95-C93D-404B-988F-0730259A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34" y="944546"/>
            <a:ext cx="90011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9E876-463F-427A-9D8C-46E70914AB3A}"/>
              </a:ext>
            </a:extLst>
          </p:cNvPr>
          <p:cNvSpPr txBox="1"/>
          <p:nvPr/>
        </p:nvSpPr>
        <p:spPr>
          <a:xfrm>
            <a:off x="1687398" y="707011"/>
            <a:ext cx="750718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Pre-lab Questions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Define percent yield in general terms.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What is meant by the term decantation?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What is the difference between an endothermic and exothermic reaction?  </a:t>
            </a:r>
            <a:br>
              <a:rPr lang="en-US" dirty="0"/>
            </a:br>
            <a:r>
              <a:rPr lang="en-US" dirty="0"/>
              <a:t>What observations allow you to tell the difference between the two?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dirty="0"/>
              <a:t>After the experiment is complete, many students will have above 100% yield.  </a:t>
            </a:r>
            <a:br>
              <a:rPr lang="en-US" dirty="0"/>
            </a:br>
            <a:r>
              <a:rPr lang="en-US" dirty="0"/>
              <a:t>How is this possible and what is the likely cause?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4CB6B-C42F-42E0-9B0D-857DC155C90A}"/>
              </a:ext>
            </a:extLst>
          </p:cNvPr>
          <p:cNvSpPr txBox="1"/>
          <p:nvPr/>
        </p:nvSpPr>
        <p:spPr>
          <a:xfrm>
            <a:off x="1197204" y="1216058"/>
            <a:ext cx="89997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Lab Questions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1.</a:t>
            </a:r>
            <a:r>
              <a:rPr lang="en-US" b="1" dirty="0"/>
              <a:t>  Reaction A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Observations: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In reaction A, you reacted copper metal with nitric acid to produce aqueous copper (II) nitrate, </a:t>
            </a:r>
            <a:br>
              <a:rPr lang="en-US" i="1" dirty="0"/>
            </a:br>
            <a:r>
              <a:rPr lang="en-US" i="1" dirty="0"/>
              <a:t>nitrogen dioxide gas, and liquid water.</a:t>
            </a:r>
            <a:r>
              <a:rPr lang="en-US" b="1" i="1" dirty="0"/>
              <a:t>  </a:t>
            </a:r>
          </a:p>
          <a:p>
            <a:r>
              <a:rPr lang="en-US" b="1" i="1" dirty="0"/>
              <a:t>Write and balance this equation, showing the correct phases of each chemical.   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2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F69A6-63E9-4908-B880-5B64720598BE}"/>
              </a:ext>
            </a:extLst>
          </p:cNvPr>
          <p:cNvSpPr txBox="1"/>
          <p:nvPr/>
        </p:nvSpPr>
        <p:spPr>
          <a:xfrm>
            <a:off x="754144" y="1376313"/>
            <a:ext cx="110569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  <a:r>
              <a:rPr lang="en-US" b="1" dirty="0"/>
              <a:t>  Reaction B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Observations: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In reaction B, you are reacting  </a:t>
            </a:r>
          </a:p>
          <a:p>
            <a:r>
              <a:rPr lang="en-US" i="1" dirty="0"/>
              <a:t>the copper (II) nitrate produced in reaction A with aqueous sodium hydroxide in a double replacement (DR) reaction.</a:t>
            </a:r>
            <a:r>
              <a:rPr lang="en-US" b="1" i="1" dirty="0"/>
              <a:t> </a:t>
            </a:r>
          </a:p>
          <a:p>
            <a:r>
              <a:rPr lang="en-US" b="1" i="1" dirty="0"/>
              <a:t> </a:t>
            </a:r>
          </a:p>
          <a:p>
            <a:r>
              <a:rPr lang="en-US" b="1" i="1" dirty="0"/>
              <a:t>Predict the products of this DR reaction and balance the equation, showing the correct phases of each chemical.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5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32255E-4563-4059-AD56-B632B47862D1}"/>
              </a:ext>
            </a:extLst>
          </p:cNvPr>
          <p:cNvSpPr txBox="1"/>
          <p:nvPr/>
        </p:nvSpPr>
        <p:spPr>
          <a:xfrm>
            <a:off x="923827" y="1008668"/>
            <a:ext cx="109162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  <a:r>
              <a:rPr lang="en-US" b="1" dirty="0"/>
              <a:t>  Reaction C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Observations:</a:t>
            </a:r>
          </a:p>
          <a:p>
            <a:r>
              <a:rPr lang="en-US" i="1" dirty="0"/>
              <a:t> 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In reaction C, you are decomposing the copper (II) hydroxide produced in Reaction B by heating it on the hot plate.  </a:t>
            </a:r>
          </a:p>
          <a:p>
            <a:endParaRPr lang="en-US" i="1" dirty="0"/>
          </a:p>
          <a:p>
            <a:r>
              <a:rPr lang="en-US" i="1" dirty="0"/>
              <a:t>Hint:  This reaction could also be considered a dehydration reaction.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en-US" b="1" i="1" dirty="0"/>
              <a:t>Predict the products of this reaction and balance the equation.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5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B4FE7-F09D-4810-AB1E-5624C02800CC}"/>
              </a:ext>
            </a:extLst>
          </p:cNvPr>
          <p:cNvSpPr txBox="1"/>
          <p:nvPr/>
        </p:nvSpPr>
        <p:spPr>
          <a:xfrm>
            <a:off x="999241" y="1036948"/>
            <a:ext cx="89827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  <a:r>
              <a:rPr lang="en-US" b="1" dirty="0"/>
              <a:t>  Reaction D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Observations:</a:t>
            </a:r>
          </a:p>
          <a:p>
            <a:r>
              <a:rPr lang="en-US" i="1" dirty="0"/>
              <a:t> 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In reaction D, you are reacting the copper (II) oxide produced in reaction C with sulfuric acid in </a:t>
            </a:r>
          </a:p>
          <a:p>
            <a:r>
              <a:rPr lang="en-US" i="1" dirty="0"/>
              <a:t>a double replacement (DR) reaction.</a:t>
            </a:r>
            <a:r>
              <a:rPr lang="en-US" b="1" i="1" dirty="0"/>
              <a:t>  </a:t>
            </a:r>
          </a:p>
          <a:p>
            <a:r>
              <a:rPr lang="en-US" b="1" i="1" dirty="0"/>
              <a:t>On your report sheet, predict the products of this DR reaction and balance the equation, </a:t>
            </a:r>
          </a:p>
          <a:p>
            <a:r>
              <a:rPr lang="en-US" b="1" i="1" dirty="0"/>
              <a:t>showing the correct phases of each chemical. 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4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F27093-52A4-4B5C-AE71-7E68B70C34E8}"/>
              </a:ext>
            </a:extLst>
          </p:cNvPr>
          <p:cNvSpPr/>
          <p:nvPr/>
        </p:nvSpPr>
        <p:spPr>
          <a:xfrm>
            <a:off x="443060" y="899242"/>
            <a:ext cx="115572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Cu(s) + 4 HNO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-----&gt; Cu(NO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+ 2 NO</a:t>
            </a:r>
            <a:r>
              <a:rPr lang="en-US" sz="2400" baseline="-25000" dirty="0"/>
              <a:t>2</a:t>
            </a:r>
            <a:r>
              <a:rPr lang="en-US" sz="2400" dirty="0"/>
              <a:t>(g) + 2 H</a:t>
            </a:r>
            <a:r>
              <a:rPr lang="en-US" sz="2400" baseline="-25000" dirty="0"/>
              <a:t>2</a:t>
            </a:r>
            <a:r>
              <a:rPr lang="en-US" sz="2400" dirty="0"/>
              <a:t>O(l) 	Redox [1] </a:t>
            </a:r>
          </a:p>
          <a:p>
            <a:endParaRPr lang="en-US" sz="2400" dirty="0"/>
          </a:p>
          <a:p>
            <a:r>
              <a:rPr lang="en-US" sz="2400" dirty="0"/>
              <a:t>Cu(NO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+ 2 NaOH(</a:t>
            </a:r>
            <a:r>
              <a:rPr lang="en-US" sz="2400" dirty="0" err="1"/>
              <a:t>aq</a:t>
            </a:r>
            <a:r>
              <a:rPr lang="en-US" sz="2400" dirty="0"/>
              <a:t>) -----&gt; Cu(OH)</a:t>
            </a:r>
            <a:r>
              <a:rPr lang="en-US" sz="2400" baseline="-25000" dirty="0"/>
              <a:t>2</a:t>
            </a:r>
            <a:r>
              <a:rPr lang="en-US" sz="2400" dirty="0"/>
              <a:t>(s) + 2 NaNO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	Double Replacement [2]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Cu(OH)</a:t>
            </a:r>
            <a:r>
              <a:rPr lang="en-US" sz="2400" baseline="-25000" dirty="0"/>
              <a:t>2</a:t>
            </a:r>
            <a:r>
              <a:rPr lang="en-US" sz="2400" dirty="0"/>
              <a:t>(s) -----&gt; </a:t>
            </a:r>
            <a:r>
              <a:rPr lang="en-US" sz="2400" dirty="0" err="1"/>
              <a:t>CuO</a:t>
            </a:r>
            <a:r>
              <a:rPr lang="en-US" sz="2400" dirty="0"/>
              <a:t>(s) + H</a:t>
            </a:r>
            <a:r>
              <a:rPr lang="en-US" sz="2400" baseline="-25000" dirty="0"/>
              <a:t>2</a:t>
            </a:r>
            <a:r>
              <a:rPr lang="en-US" sz="2400" dirty="0"/>
              <a:t>O(g) 					Dehydration [3]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 err="1"/>
              <a:t>CuO</a:t>
            </a:r>
            <a:r>
              <a:rPr lang="en-US" sz="2400" dirty="0"/>
              <a:t>(s) 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-----&gt; CuSO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H</a:t>
            </a:r>
            <a:r>
              <a:rPr lang="en-US" sz="2400" baseline="-25000" dirty="0"/>
              <a:t>2</a:t>
            </a:r>
            <a:r>
              <a:rPr lang="en-US" sz="2400" dirty="0"/>
              <a:t>O(l) 				Double Replacement [4] </a:t>
            </a:r>
          </a:p>
          <a:p>
            <a:endParaRPr lang="en-US" sz="2400" dirty="0"/>
          </a:p>
          <a:p>
            <a:r>
              <a:rPr lang="en-US" sz="2400" dirty="0"/>
              <a:t>CuSO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Zn(s) -----&gt; ZnSO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Cu(s) 				Single Replacement [5]</a:t>
            </a:r>
          </a:p>
        </p:txBody>
      </p:sp>
      <p:pic>
        <p:nvPicPr>
          <p:cNvPr id="4" name="Picture 2" descr="UK's 18 Most Commonly Used Recycling Symbols And Their Meanings">
            <a:extLst>
              <a:ext uri="{FF2B5EF4-FFF2-40B4-BE49-F238E27FC236}">
                <a16:creationId xmlns:a16="http://schemas.microsoft.com/office/drawing/2014/main" id="{7E8F2F0E-0243-4754-B94D-52D03DBBF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876" r="12301" b="3697"/>
          <a:stretch/>
        </p:blipFill>
        <p:spPr bwMode="auto">
          <a:xfrm>
            <a:off x="6598762" y="4548450"/>
            <a:ext cx="2055045" cy="19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ument">
            <a:hlinkClick r:id="rId3" tooltip="Printable copy of Reactions of Copper Percent Yield Lab"/>
            <a:extLst>
              <a:ext uri="{FF2B5EF4-FFF2-40B4-BE49-F238E27FC236}">
                <a16:creationId xmlns:a16="http://schemas.microsoft.com/office/drawing/2014/main" id="{6B0E67EF-D8F5-4B96-A859-2C3CE07F374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0781891" y="215098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/>
          </a:p>
          <a:p>
            <a:pPr algn="ctr"/>
            <a:r>
              <a:rPr lang="en-US" sz="1000"/>
              <a:t>Copy of </a:t>
            </a:r>
            <a:r>
              <a:rPr lang="en-US" sz="140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396534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817299-4239-4A40-8F07-D41777C868A5}"/>
              </a:ext>
            </a:extLst>
          </p:cNvPr>
          <p:cNvSpPr txBox="1"/>
          <p:nvPr/>
        </p:nvSpPr>
        <p:spPr>
          <a:xfrm>
            <a:off x="1150070" y="1253765"/>
            <a:ext cx="1030647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</a:t>
            </a:r>
            <a:r>
              <a:rPr lang="en-US" b="1" dirty="0"/>
              <a:t>  Reaction 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Observations: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In reaction E, you are reacting the copper (II) sulfate produced in reaction D with aluminum in </a:t>
            </a:r>
          </a:p>
          <a:p>
            <a:r>
              <a:rPr lang="en-US" i="1" dirty="0"/>
              <a:t>a single replacement (SR) reaction.</a:t>
            </a:r>
            <a:r>
              <a:rPr lang="en-US" b="1" i="1" dirty="0"/>
              <a:t>  </a:t>
            </a:r>
          </a:p>
          <a:p>
            <a:r>
              <a:rPr lang="en-US" b="1" i="1" dirty="0"/>
              <a:t>On your report sheet, predict the products of this SR reaction and balance the equation.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6.  In step 6 of the procedure from Day 1, you washed the solid with distilled water and decanted </a:t>
            </a:r>
          </a:p>
          <a:p>
            <a:r>
              <a:rPr lang="en-US" dirty="0"/>
              <a:t>it off several times.  What purpose did that serve?  Specifically, what chemical byproduct was washed away?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A05A74-2C7F-452B-913C-2983554F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97" y="1382944"/>
            <a:ext cx="6313932" cy="2206752"/>
          </a:xfrm>
          <a:prstGeom prst="rect">
            <a:avLst/>
          </a:prstGeom>
        </p:spPr>
      </p:pic>
      <p:sp>
        <p:nvSpPr>
          <p:cNvPr id="3" name="Document">
            <a:hlinkClick r:id="rId3" tooltip="Printable copy of Reactions of Copper Percent Yield Lab"/>
            <a:extLst>
              <a:ext uri="{FF2B5EF4-FFF2-40B4-BE49-F238E27FC236}">
                <a16:creationId xmlns:a16="http://schemas.microsoft.com/office/drawing/2014/main" id="{5211C4AD-DB5F-4D4C-802F-B14768DBD6D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151813" y="290513"/>
            <a:ext cx="676275" cy="904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1000" dirty="0"/>
          </a:p>
          <a:p>
            <a:pPr algn="ctr"/>
            <a:r>
              <a:rPr lang="en-US" sz="1000" dirty="0"/>
              <a:t>Copy of </a:t>
            </a:r>
            <a:r>
              <a:rPr lang="en-US" sz="800" dirty="0">
                <a:solidFill>
                  <a:srgbClr val="FF0000"/>
                </a:solidFill>
                <a:hlinkClick r:id="rId4" tooltip="Procedure"/>
              </a:rPr>
              <a:t>Procedure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2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1E4713-ED1E-4740-BA97-D93C26AAB716}"/>
              </a:ext>
            </a:extLst>
          </p:cNvPr>
          <p:cNvSpPr/>
          <p:nvPr/>
        </p:nvSpPr>
        <p:spPr>
          <a:xfrm>
            <a:off x="1308922" y="5817851"/>
            <a:ext cx="10022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Cu(s) + 4 HNO</a:t>
            </a:r>
            <a:r>
              <a:rPr lang="en-US" sz="3200" baseline="-25000" dirty="0"/>
              <a:t>3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-----&gt; Cu(NO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+ 2 NO</a:t>
            </a:r>
            <a:r>
              <a:rPr lang="en-US" sz="3200" baseline="-25000" dirty="0"/>
              <a:t>2</a:t>
            </a:r>
            <a:r>
              <a:rPr lang="en-US" sz="3200" dirty="0"/>
              <a:t>(g) + 2 H</a:t>
            </a:r>
            <a:r>
              <a:rPr lang="en-US" sz="3200" baseline="-25000" dirty="0"/>
              <a:t>2</a:t>
            </a:r>
            <a:r>
              <a:rPr lang="en-US" sz="3200" dirty="0"/>
              <a:t>O(l)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8B63B93D-BD1D-4932-B2DB-1046460072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03737" y="1308558"/>
            <a:ext cx="3874418" cy="2179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6E7A4-D101-4B48-B925-2B60ED27377D}"/>
              </a:ext>
            </a:extLst>
          </p:cNvPr>
          <p:cNvSpPr txBox="1"/>
          <p:nvPr/>
        </p:nvSpPr>
        <p:spPr>
          <a:xfrm>
            <a:off x="378491" y="1071007"/>
            <a:ext cx="1160292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Procedure:  Day One</a:t>
            </a:r>
            <a:endParaRPr lang="en-US" dirty="0"/>
          </a:p>
          <a:p>
            <a:pPr lvl="0"/>
            <a:r>
              <a:rPr lang="en-US" dirty="0"/>
              <a:t>Weigh approximately 0.5 g (+/- 0.05) of copper wire to the nearest </a:t>
            </a:r>
            <a:br>
              <a:rPr lang="en-US" dirty="0"/>
            </a:br>
            <a:r>
              <a:rPr lang="en-US" dirty="0"/>
              <a:t>0.001 g and place it in a 250 mL beaker.  In your data table, record </a:t>
            </a:r>
            <a:br>
              <a:rPr lang="en-US" dirty="0"/>
            </a:br>
            <a:r>
              <a:rPr lang="en-US" dirty="0"/>
              <a:t>the exact mass of Cu you used </a:t>
            </a:r>
            <a:br>
              <a:rPr lang="en-US" dirty="0"/>
            </a:br>
            <a:endParaRPr lang="en-US" dirty="0"/>
          </a:p>
          <a:p>
            <a:r>
              <a:rPr lang="en-US" b="1" i="1" dirty="0"/>
              <a:t>Fume Hood 1</a:t>
            </a:r>
            <a:endParaRPr lang="en-US" dirty="0"/>
          </a:p>
          <a:p>
            <a:pPr lvl="0"/>
            <a:r>
              <a:rPr lang="en-US" b="1" dirty="0">
                <a:hlinkClick r:id="rId4" tooltip="nitric acid added to copper"/>
              </a:rPr>
              <a:t>Reaction A</a:t>
            </a:r>
            <a:r>
              <a:rPr lang="en-US" b="1" dirty="0"/>
              <a:t>:</a:t>
            </a:r>
            <a:r>
              <a:rPr lang="en-US" dirty="0"/>
              <a:t>  Add 4 - 5 mL of concentrated nitric acid (HNO</a:t>
            </a:r>
            <a:r>
              <a:rPr lang="en-US" baseline="-25000" dirty="0"/>
              <a:t>3</a:t>
            </a:r>
            <a:r>
              <a:rPr lang="en-US" dirty="0"/>
              <a:t>) to your </a:t>
            </a:r>
            <a:br>
              <a:rPr lang="en-US" dirty="0"/>
            </a:br>
            <a:r>
              <a:rPr lang="en-US" dirty="0"/>
              <a:t>beaker with the Cu.  For safety reasons, instead of measuring this </a:t>
            </a:r>
            <a:br>
              <a:rPr lang="en-US" dirty="0"/>
            </a:br>
            <a:r>
              <a:rPr lang="en-US" dirty="0"/>
              <a:t>volume using a graduated cylinder, you will use two full squirts of </a:t>
            </a:r>
            <a:br>
              <a:rPr lang="en-US" dirty="0"/>
            </a:br>
            <a:r>
              <a:rPr lang="en-US" dirty="0"/>
              <a:t>nitric acid from a disposable pipet.  Carefully swirl the beaker and make observations while the reaction is occurring.  </a:t>
            </a:r>
            <a:br>
              <a:rPr lang="en-US" dirty="0"/>
            </a:br>
            <a:r>
              <a:rPr lang="en-US" dirty="0"/>
              <a:t>Once the reaction is complete, it should no longer produce brown gas.  You may now leave the fume hood.</a:t>
            </a:r>
          </a:p>
          <a:p>
            <a:r>
              <a:rPr lang="en-US" dirty="0"/>
              <a:t>Before you proceed with the next step, </a:t>
            </a:r>
            <a:r>
              <a:rPr lang="en-US" b="1" dirty="0"/>
              <a:t>write down your observations from Reaction A on your report sheet.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Include as much detail as possible (e.g., color changes, production of gas, heat changes). </a:t>
            </a:r>
          </a:p>
          <a:p>
            <a:r>
              <a:rPr lang="en-US" i="1" dirty="0"/>
              <a:t>In reaction A, you reacted copper metal with nitric acid to produce aqueous copper (II) nitrate, nitrogen dioxide gas, </a:t>
            </a:r>
            <a:br>
              <a:rPr lang="en-US" i="1" dirty="0"/>
            </a:br>
            <a:r>
              <a:rPr lang="en-US" i="1" dirty="0"/>
              <a:t>and liquid water</a:t>
            </a:r>
            <a:r>
              <a:rPr lang="en-US" b="1" i="1" dirty="0"/>
              <a:t>.  On your report sheet, write and balance this equation, showing the correct phases of each chemical.   </a:t>
            </a:r>
            <a:endParaRPr lang="en-US" dirty="0"/>
          </a:p>
          <a:p>
            <a:pPr lvl="0"/>
            <a:r>
              <a:rPr lang="en-US" dirty="0">
                <a:hlinkClick r:id="rId5" tooltip="distilled water is added"/>
              </a:rPr>
              <a:t>Add 100 mL distilled H</a:t>
            </a:r>
            <a:r>
              <a:rPr lang="en-US" baseline="-25000" dirty="0">
                <a:hlinkClick r:id="rId5" tooltip="distilled water is added"/>
              </a:rPr>
              <a:t>2</a:t>
            </a:r>
            <a:r>
              <a:rPr lang="en-US" dirty="0">
                <a:hlinkClick r:id="rId5" tooltip="distilled water is added"/>
              </a:rPr>
              <a:t>O </a:t>
            </a:r>
            <a:r>
              <a:rPr lang="en-US" dirty="0"/>
              <a:t>to your beaker.  </a:t>
            </a:r>
            <a:r>
              <a:rPr lang="en-US" b="1" dirty="0"/>
              <a:t>Write down your observations on your </a:t>
            </a:r>
            <a:r>
              <a:rPr lang="en-US" b="1" dirty="0">
                <a:hlinkClick r:id="rId6" tooltip="Report Sheet"/>
              </a:rPr>
              <a:t>report sheet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2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5197E-7A42-4564-BC4C-5EE8533BF495}"/>
              </a:ext>
            </a:extLst>
          </p:cNvPr>
          <p:cNvSpPr txBox="1"/>
          <p:nvPr/>
        </p:nvSpPr>
        <p:spPr>
          <a:xfrm>
            <a:off x="584462" y="1065229"/>
            <a:ext cx="86520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Fume Hood 2</a:t>
            </a:r>
            <a:endParaRPr lang="en-US" dirty="0"/>
          </a:p>
          <a:p>
            <a:pPr lvl="0"/>
            <a:r>
              <a:rPr lang="en-US" b="1" dirty="0">
                <a:hlinkClick r:id="rId2" tooltip="sodium hydroxide is added"/>
              </a:rPr>
              <a:t>Reaction B</a:t>
            </a:r>
            <a:r>
              <a:rPr lang="en-US" b="1" dirty="0"/>
              <a:t>:</a:t>
            </a:r>
            <a:r>
              <a:rPr lang="en-US" dirty="0"/>
              <a:t>  Add 30 mL of 3.0 </a:t>
            </a:r>
            <a:r>
              <a:rPr lang="en-US" i="1" dirty="0"/>
              <a:t>M</a:t>
            </a:r>
            <a:r>
              <a:rPr lang="en-US" dirty="0"/>
              <a:t> sodium hydroxide (NaOH) to the solution in your beaker.  </a:t>
            </a:r>
            <a:br>
              <a:rPr lang="en-US" dirty="0"/>
            </a:br>
            <a:r>
              <a:rPr lang="en-US" dirty="0"/>
              <a:t>You may leave the fume hood as the reaction proceeds. 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Write down your observations on your report sheet.  </a:t>
            </a:r>
          </a:p>
          <a:p>
            <a:pPr lvl="0"/>
            <a:endParaRPr lang="en-US" dirty="0"/>
          </a:p>
          <a:p>
            <a:r>
              <a:rPr lang="en-US" i="1" dirty="0"/>
              <a:t>In reaction B, you are reacting the copper (II) nitrate produced in reaction A </a:t>
            </a:r>
            <a:br>
              <a:rPr lang="en-US" i="1" dirty="0"/>
            </a:br>
            <a:r>
              <a:rPr lang="en-US" i="1" dirty="0"/>
              <a:t>with aqueous sodium hydroxide in a double replacement (DR) reaction.</a:t>
            </a:r>
            <a:r>
              <a:rPr lang="en-US" b="1" i="1" dirty="0"/>
              <a:t>  </a:t>
            </a:r>
            <a:br>
              <a:rPr lang="en-US" b="1" i="1" dirty="0"/>
            </a:br>
            <a:endParaRPr lang="en-US" b="1" i="1" dirty="0"/>
          </a:p>
          <a:p>
            <a:r>
              <a:rPr lang="en-US" b="1" i="1" dirty="0"/>
              <a:t>On your report sheet, predict the products of this DR reaction and </a:t>
            </a:r>
            <a:br>
              <a:rPr lang="en-US" b="1" i="1" dirty="0"/>
            </a:br>
            <a:r>
              <a:rPr lang="en-US" b="1" i="1" dirty="0"/>
              <a:t>balance the equation, showing the correct phases of each chemical.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1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E8C0E-F546-4724-9D24-5FF5F8E11160}"/>
              </a:ext>
            </a:extLst>
          </p:cNvPr>
          <p:cNvSpPr txBox="1"/>
          <p:nvPr/>
        </p:nvSpPr>
        <p:spPr>
          <a:xfrm>
            <a:off x="848412" y="1282045"/>
            <a:ext cx="109162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hlinkClick r:id="rId2" tooltip="sample is heated until blackens"/>
              </a:rPr>
              <a:t>Reaction C</a:t>
            </a:r>
            <a:r>
              <a:rPr lang="en-US" b="1" dirty="0"/>
              <a:t>:</a:t>
            </a:r>
            <a:r>
              <a:rPr lang="en-US" dirty="0"/>
              <a:t>  Carefully heat the solution on a hot plate and stir the solution constantly with a glass stirring rod.  </a:t>
            </a:r>
            <a:br>
              <a:rPr lang="en-US" dirty="0"/>
            </a:br>
            <a:r>
              <a:rPr lang="en-US" dirty="0"/>
              <a:t>Heat the solution and stir until the blue gel has turned into a fine, black solid. 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Write down your observations on your report sheet.  </a:t>
            </a:r>
          </a:p>
          <a:p>
            <a:pPr lvl="0"/>
            <a:endParaRPr lang="en-US" dirty="0"/>
          </a:p>
          <a:p>
            <a:r>
              <a:rPr lang="en-US" i="1" dirty="0"/>
              <a:t>In reaction C, you are decomposing the copper (II) hydroxide produced in Reaction B by heating it on the hot plate.  </a:t>
            </a:r>
          </a:p>
          <a:p>
            <a:r>
              <a:rPr lang="en-US" i="1" dirty="0"/>
              <a:t>Hint:  This reaction could also be considered a dehydration reaction.</a:t>
            </a:r>
            <a:r>
              <a:rPr lang="en-US" b="1" i="1" dirty="0"/>
              <a:t>  </a:t>
            </a:r>
          </a:p>
          <a:p>
            <a:endParaRPr lang="en-US" b="1" i="1" dirty="0"/>
          </a:p>
          <a:p>
            <a:r>
              <a:rPr lang="en-US" b="1" i="1" dirty="0"/>
              <a:t>On your report sheet, predict the products of this reaction and balance the equation.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6F253-0349-441D-83B6-673EA5734226}"/>
              </a:ext>
            </a:extLst>
          </p:cNvPr>
          <p:cNvSpPr txBox="1"/>
          <p:nvPr/>
        </p:nvSpPr>
        <p:spPr>
          <a:xfrm>
            <a:off x="688157" y="1395167"/>
            <a:ext cx="84541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tooltip="copper oxide settles"/>
              </a:rPr>
              <a:t>Allow the black solid precipitate, copper (II) oxide, to settle to the bottom of the beaker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hlinkClick r:id="rId3" tooltip="decant"/>
              </a:rPr>
              <a:t>Decant off the liquid</a:t>
            </a:r>
            <a:r>
              <a:rPr lang="en-US" dirty="0"/>
              <a:t>, leaving the solid behind.  </a:t>
            </a:r>
          </a:p>
          <a:p>
            <a:endParaRPr lang="en-US" dirty="0"/>
          </a:p>
          <a:p>
            <a:r>
              <a:rPr lang="en-US" dirty="0">
                <a:hlinkClick r:id="rId4" tooltip="add water"/>
              </a:rPr>
              <a:t>Add about 50 mL distilled water </a:t>
            </a:r>
            <a:r>
              <a:rPr lang="en-US" dirty="0"/>
              <a:t>to the beaker to rinse the solid.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Once the solid settles to the bottom, again </a:t>
            </a:r>
            <a:r>
              <a:rPr lang="en-US" dirty="0">
                <a:hlinkClick r:id="rId5" tooltip="decant a second time"/>
              </a:rPr>
              <a:t>decant off the liquid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Rinse and decant two more times.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8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A7F30-1DA4-4641-8BA0-3DC3BC6CC6C8}"/>
              </a:ext>
            </a:extLst>
          </p:cNvPr>
          <p:cNvSpPr txBox="1"/>
          <p:nvPr/>
        </p:nvSpPr>
        <p:spPr>
          <a:xfrm>
            <a:off x="801278" y="1216058"/>
            <a:ext cx="86516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Procedure:  Day Two</a:t>
            </a:r>
            <a:endParaRPr lang="en-US" dirty="0"/>
          </a:p>
          <a:p>
            <a:r>
              <a:rPr lang="en-US" b="1" i="1" dirty="0"/>
              <a:t>Fume Hood 1</a:t>
            </a:r>
            <a:endParaRPr lang="en-US" dirty="0"/>
          </a:p>
          <a:p>
            <a:pPr lvl="0"/>
            <a:r>
              <a:rPr lang="en-US" b="1" dirty="0">
                <a:hlinkClick r:id="rId2" tooltip="add sulfuric acid"/>
              </a:rPr>
              <a:t>Reaction D</a:t>
            </a:r>
            <a:r>
              <a:rPr lang="en-US" b="1" dirty="0"/>
              <a:t>:</a:t>
            </a:r>
            <a:r>
              <a:rPr lang="en-US" dirty="0"/>
              <a:t>  In the fume hood, add 15 mL of 6.0 </a:t>
            </a:r>
            <a:r>
              <a:rPr lang="en-US" i="1" dirty="0"/>
              <a:t>M</a:t>
            </a:r>
            <a:r>
              <a:rPr lang="en-US" dirty="0"/>
              <a:t> sulfuric acid (H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).  </a:t>
            </a:r>
          </a:p>
          <a:p>
            <a:pPr lvl="0"/>
            <a:r>
              <a:rPr lang="en-US" dirty="0"/>
              <a:t>You may leave the fume hood as the reaction proceeds. 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Write down your observations on your report sheet.  </a:t>
            </a:r>
            <a:r>
              <a:rPr lang="en-US" dirty="0"/>
              <a:t>  </a:t>
            </a:r>
          </a:p>
          <a:p>
            <a:pPr lvl="0"/>
            <a:r>
              <a:rPr lang="en-US" dirty="0"/>
              <a:t>  </a:t>
            </a:r>
          </a:p>
          <a:p>
            <a:r>
              <a:rPr lang="en-US" i="1" dirty="0"/>
              <a:t>In reaction D, you are reacting the copper (II) oxide produced in reaction C </a:t>
            </a:r>
          </a:p>
          <a:p>
            <a:r>
              <a:rPr lang="en-US" i="1" dirty="0"/>
              <a:t>with sulfuric acid in a double replacement (DR) reaction.</a:t>
            </a:r>
            <a:r>
              <a:rPr lang="en-US" b="1" i="1" dirty="0"/>
              <a:t>  </a:t>
            </a:r>
          </a:p>
          <a:p>
            <a:endParaRPr lang="en-US" b="1" i="1" dirty="0"/>
          </a:p>
          <a:p>
            <a:r>
              <a:rPr lang="en-US" b="1" i="1" dirty="0"/>
              <a:t>On your report sheet, predict the products of this DR reaction and balance the equation, </a:t>
            </a:r>
          </a:p>
          <a:p>
            <a:r>
              <a:rPr lang="en-US" b="1" i="1" dirty="0"/>
              <a:t>showing the correct phases of each chemical.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3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2A2896-BF25-4D4A-A0B0-C0FBC1D02778}"/>
              </a:ext>
            </a:extLst>
          </p:cNvPr>
          <p:cNvSpPr txBox="1"/>
          <p:nvPr/>
        </p:nvSpPr>
        <p:spPr>
          <a:xfrm>
            <a:off x="707010" y="1150070"/>
            <a:ext cx="861479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Fume Hood 2</a:t>
            </a:r>
            <a:endParaRPr lang="en-US" dirty="0"/>
          </a:p>
          <a:p>
            <a:pPr lvl="0"/>
            <a:r>
              <a:rPr lang="en-US" b="1" dirty="0">
                <a:hlinkClick r:id="rId2" tooltip="add foil or zinc as directed by teacher"/>
              </a:rPr>
              <a:t>Reaction E</a:t>
            </a:r>
            <a:r>
              <a:rPr lang="en-US" b="1" dirty="0"/>
              <a:t>:</a:t>
            </a:r>
            <a:r>
              <a:rPr lang="en-US" dirty="0"/>
              <a:t>  Add several 2 cm squares of aluminum foil and a </a:t>
            </a:r>
            <a:r>
              <a:rPr lang="en-US" i="1" dirty="0"/>
              <a:t>3-5 drops</a:t>
            </a:r>
            <a:r>
              <a:rPr lang="en-US" dirty="0"/>
              <a:t> of </a:t>
            </a:r>
          </a:p>
          <a:p>
            <a:pPr lvl="0"/>
            <a:r>
              <a:rPr lang="en-US" dirty="0"/>
              <a:t>concentrated hydrochloric acid (HCl) to your beaker.  </a:t>
            </a:r>
          </a:p>
          <a:p>
            <a:pPr lvl="0"/>
            <a:r>
              <a:rPr lang="en-US" dirty="0"/>
              <a:t>Stir the solution and allow it to react.  </a:t>
            </a:r>
          </a:p>
          <a:p>
            <a:pPr lvl="0"/>
            <a:r>
              <a:rPr lang="en-US" dirty="0"/>
              <a:t>Continue to add pieces of aluminum until the liquid becomes colorless.  </a:t>
            </a:r>
          </a:p>
          <a:p>
            <a:pPr lvl="0"/>
            <a:r>
              <a:rPr lang="en-US" dirty="0"/>
              <a:t>Once the reaction has ceased, you may leave the fume hood.  This will take </a:t>
            </a:r>
            <a:r>
              <a:rPr lang="en-US" dirty="0">
                <a:hlinkClick r:id="rId3" tooltip="let sit overnight"/>
              </a:rPr>
              <a:t>overnight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Write down your observations on your report sheet.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In reaction E, you are reacting the copper (II) sulfate produced in reaction D </a:t>
            </a:r>
          </a:p>
          <a:p>
            <a:r>
              <a:rPr lang="en-US" i="1" dirty="0"/>
              <a:t>with aluminum in a single replacement (SR) reaction.</a:t>
            </a:r>
            <a:r>
              <a:rPr lang="en-US" b="1" i="1" dirty="0"/>
              <a:t>  </a:t>
            </a:r>
          </a:p>
          <a:p>
            <a:r>
              <a:rPr lang="en-US" b="1" i="1" dirty="0"/>
              <a:t>On your report sheet, predict the products of this SR reaction and balance the equation.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3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1799</Words>
  <Application>Microsoft Office PowerPoint</Application>
  <PresentationFormat>Widescreen</PresentationFormat>
  <Paragraphs>207</Paragraphs>
  <Slides>20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Office Theme</vt:lpstr>
      <vt:lpstr>Default Design</vt:lpstr>
      <vt:lpstr>Reactions of Copper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of Copper</dc:title>
  <dc:creator>Christopherson, Jeff</dc:creator>
  <cp:lastModifiedBy>Christopherson, Jeff</cp:lastModifiedBy>
  <cp:revision>10</cp:revision>
  <dcterms:created xsi:type="dcterms:W3CDTF">2021-01-27T01:33:31Z</dcterms:created>
  <dcterms:modified xsi:type="dcterms:W3CDTF">2021-02-06T16:59:30Z</dcterms:modified>
</cp:coreProperties>
</file>